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8"/>
  </p:notesMasterIdLst>
  <p:sldIdLst>
    <p:sldId id="258" r:id="rId2"/>
    <p:sldId id="368" r:id="rId3"/>
    <p:sldId id="375" r:id="rId4"/>
    <p:sldId id="376" r:id="rId5"/>
    <p:sldId id="389" r:id="rId6"/>
    <p:sldId id="313" r:id="rId7"/>
    <p:sldId id="391" r:id="rId8"/>
    <p:sldId id="339" r:id="rId9"/>
    <p:sldId id="392" r:id="rId10"/>
    <p:sldId id="340" r:id="rId11"/>
    <p:sldId id="341" r:id="rId12"/>
    <p:sldId id="377" r:id="rId13"/>
    <p:sldId id="378" r:id="rId14"/>
    <p:sldId id="379" r:id="rId15"/>
    <p:sldId id="380" r:id="rId16"/>
    <p:sldId id="3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80"/>
  </p:normalViewPr>
  <p:slideViewPr>
    <p:cSldViewPr snapToGrid="0" snapToObjects="1" showGuide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21: Stacking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Stacking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6341" y="1270355"/>
                <a:ext cx="10703223" cy="5130445"/>
              </a:xfrm>
            </p:spPr>
            <p:txBody>
              <a:bodyPr/>
              <a:lstStyle/>
              <a:p>
                <a:r>
                  <a:rPr lang="en-US" dirty="0"/>
                  <a:t>Recall that in boosting, the final model </a:t>
                </a:r>
                <a:r>
                  <a:rPr lang="en-US" i="1" dirty="0"/>
                  <a:t>T</a:t>
                </a:r>
                <a:r>
                  <a:rPr lang="en-US" dirty="0"/>
                  <a:t>, we learn is a weighted sum of simple models,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h</a:t>
                </a:r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baseline="-25000" dirty="0"/>
                  <a:t>h</a:t>
                </a:r>
                <a:r>
                  <a:rPr lang="en-US" dirty="0"/>
                  <a:t> is the learning rate. In AdaBoost for example, we can analytically determine the optimal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baseline="-25000" dirty="0"/>
                  <a:t>h</a:t>
                </a:r>
                <a:r>
                  <a:rPr lang="en-US" dirty="0"/>
                  <a:t> for each simple model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h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On the other hand, we can also determine the final model </a:t>
                </a:r>
                <a:r>
                  <a:rPr lang="en-US" i="1" dirty="0"/>
                  <a:t>T</a:t>
                </a:r>
                <a:r>
                  <a:rPr lang="en-US" dirty="0"/>
                  <a:t> implicitly by </a:t>
                </a:r>
                <a:r>
                  <a:rPr lang="en-US" b="1" i="1" dirty="0"/>
                  <a:t>learning any model, called meta-learner, that transforms the outputs of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h</a:t>
                </a:r>
                <a:r>
                  <a:rPr lang="en-US" dirty="0"/>
                  <a:t> </a:t>
                </a:r>
                <a:r>
                  <a:rPr lang="en-US" b="1" i="1" dirty="0"/>
                  <a:t>into a prediction</a:t>
                </a:r>
                <a:r>
                  <a:rPr lang="en-US" dirty="0"/>
                  <a:t>.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341" y="1270355"/>
                <a:ext cx="10703223" cy="5130445"/>
              </a:xfrm>
              <a:blipFill>
                <a:blip r:embed="rId2"/>
                <a:stretch>
                  <a:fillRect l="-1185" t="-988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732FD-E444-C84B-B2F3-1DAEEBF09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15" y="2259685"/>
            <a:ext cx="2266709" cy="8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Generalization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dirty="0"/>
                  <a:t>The framework for </a:t>
                </a:r>
                <a:r>
                  <a:rPr lang="en-US" b="1" i="1" dirty="0"/>
                  <a:t>stacked generalization </a:t>
                </a:r>
                <a:r>
                  <a:rPr lang="en-US" dirty="0"/>
                  <a:t>or </a:t>
                </a:r>
                <a:r>
                  <a:rPr lang="en-US" b="1" i="1" dirty="0"/>
                  <a:t>stacking </a:t>
                </a:r>
                <a:r>
                  <a:rPr lang="en-US" dirty="0"/>
                  <a:t>(Wolpert 1992) is: 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</a:t>
                </a:r>
                <a:r>
                  <a:rPr lang="en-US" i="1" dirty="0"/>
                  <a:t>L</a:t>
                </a:r>
                <a:r>
                  <a:rPr lang="en-US" dirty="0"/>
                  <a:t> number of models,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l</a:t>
                </a:r>
                <a:r>
                  <a:rPr lang="en-US" dirty="0"/>
                  <a:t> on the training data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a meta-learner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e>
                    </m:acc>
                  </m:oMath>
                </a14:m>
                <a:r>
                  <a:rPr lang="en-US" dirty="0"/>
                  <a:t> on the predictions of the ensemble of models, i.e. train using the data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>
                <a:blip r:embed="rId2"/>
                <a:stretch>
                  <a:fillRect l="-86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B9FDB-F82A-E642-B06E-608846A6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55" y="3253544"/>
            <a:ext cx="43688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58EE-291A-8E49-9175-DE50790D9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0" y="5329330"/>
            <a:ext cx="10452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7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Stacking: an Illustration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56F56-0232-F246-96D8-E784950B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57" y="850739"/>
            <a:ext cx="6275243" cy="55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Generalization 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D22E2-AC6E-7A42-AD49-2BFEC3F2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Stacking is a very general method,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models, </a:t>
            </a:r>
            <a:r>
              <a:rPr lang="en-US" i="1" dirty="0"/>
              <a:t>T</a:t>
            </a:r>
            <a:r>
              <a:rPr lang="en-US" i="1" baseline="-25000" dirty="0"/>
              <a:t>l</a:t>
            </a:r>
            <a:r>
              <a:rPr lang="en-US" dirty="0"/>
              <a:t>, in the ensemble can come from different classes. The ensemble can contain a mixture of logistic regression models, trees,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meta-learner, </a:t>
            </a:r>
            <a:r>
              <a:rPr lang="en-US" i="1" dirty="0"/>
              <a:t>T</a:t>
            </a:r>
            <a:r>
              <a:rPr lang="en-US" dirty="0"/>
              <a:t>, can be of any type. </a:t>
            </a:r>
            <a:r>
              <a:rPr lang="en-US" b="1" dirty="0"/>
              <a:t>Note: </a:t>
            </a:r>
            <a:r>
              <a:rPr lang="en-US" dirty="0"/>
              <a:t>we want to train </a:t>
            </a:r>
            <a:r>
              <a:rPr lang="en-US" i="1" dirty="0"/>
              <a:t>T</a:t>
            </a:r>
            <a:r>
              <a:rPr lang="en-US" dirty="0"/>
              <a:t> on the </a:t>
            </a:r>
            <a:r>
              <a:rPr lang="en-US" b="1" i="1" dirty="0"/>
              <a:t>out of sample </a:t>
            </a:r>
            <a:r>
              <a:rPr lang="en-US" dirty="0"/>
              <a:t>predictions of the ensemble. For example we train </a:t>
            </a:r>
            <a:r>
              <a:rPr lang="en-US" i="1" dirty="0"/>
              <a:t>T</a:t>
            </a:r>
            <a:r>
              <a:rPr lang="en-US" dirty="0"/>
              <a:t> on </a:t>
            </a:r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T</a:t>
            </a:r>
            <a:r>
              <a:rPr lang="en-US" i="1" baseline="-25000" dirty="0"/>
              <a:t>l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 is generated by training </a:t>
            </a:r>
            <a:r>
              <a:rPr lang="en-US" i="1" dirty="0"/>
              <a:t>T</a:t>
            </a:r>
            <a:r>
              <a:rPr lang="en-US" i="1" baseline="-25000" dirty="0"/>
              <a:t>l</a:t>
            </a:r>
            <a:r>
              <a:rPr lang="en-US" dirty="0"/>
              <a:t> 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9F332-283D-6A4B-9BDC-34D8BC43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65" y="5530839"/>
            <a:ext cx="100838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3F39B-C06C-B643-A0B3-A0F56FDA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5" y="4292395"/>
            <a:ext cx="10452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1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Stacking: General Guidelines 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D22E2-AC6E-7A42-AD49-2BFEC3F22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1" y="1189333"/>
            <a:ext cx="10083976" cy="4308642"/>
          </a:xfrm>
        </p:spPr>
        <p:txBody>
          <a:bodyPr/>
          <a:lstStyle/>
          <a:p>
            <a:r>
              <a:rPr lang="en-US" sz="2800" dirty="0"/>
              <a:t>The flexibility of stacking makes it widely applicable but difficult to analyze theoretically. Some general rules have been found through empirical studies: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models in the ensemble should be diverse, i.e. their errors should not be correlated.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 binary classification, each model in the ensemble should have </a:t>
            </a:r>
            <a:br>
              <a:rPr lang="en-US" sz="2800" dirty="0"/>
            </a:br>
            <a:r>
              <a:rPr lang="en-US" sz="2800" dirty="0"/>
              <a:t>error rate &lt; 1/2.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models in the ensemble outputs probabilities, it’s better to train the meta-learner on probabilities rather than predictions.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apply regularization to the meta-learner to avoid overfitting.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092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Stacking: </a:t>
            </a:r>
            <a:r>
              <a:rPr lang="en-US" dirty="0" err="1"/>
              <a:t>Subsemble</a:t>
            </a:r>
            <a:r>
              <a:rPr lang="en-US" dirty="0"/>
              <a:t> Approach 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3D22E2-AC6E-7A42-AD49-2BFEC3F22E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13756"/>
              </a:xfrm>
            </p:spPr>
            <p:txBody>
              <a:bodyPr/>
              <a:lstStyle/>
              <a:p>
                <a:r>
                  <a:rPr lang="en-US" dirty="0"/>
                  <a:t>We can extend the stacking framework to include ensembles of models that specialize on small subsets of data (Sapp et. al. 2014), for de-correlation or improved computational efficiency: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the data into </a:t>
                </a:r>
                <a:r>
                  <a:rPr lang="en-US" i="1" dirty="0"/>
                  <a:t>J</a:t>
                </a:r>
                <a:r>
                  <a:rPr lang="en-US" dirty="0"/>
                  <a:t> subsets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models, </a:t>
                </a:r>
                <a:r>
                  <a:rPr lang="en-US" i="1" dirty="0" err="1"/>
                  <a:t>T</a:t>
                </a:r>
                <a:r>
                  <a:rPr lang="en-US" i="1" baseline="-25000" dirty="0" err="1"/>
                  <a:t>j</a:t>
                </a:r>
                <a:r>
                  <a:rPr lang="en-US" dirty="0"/>
                  <a:t> , on each subset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a meta-learner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e>
                    </m:acc>
                  </m:oMath>
                </a14:m>
                <a:r>
                  <a:rPr lang="en-US" dirty="0"/>
                  <a:t> on the predictions of the ensemble of models, i.e. train using the data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Again, we want to make sure that each </a:t>
                </a:r>
                <a:r>
                  <a:rPr lang="en-US" i="1" dirty="0" err="1"/>
                  <a:t>T</a:t>
                </a:r>
                <a:r>
                  <a:rPr lang="en-US" i="1" baseline="-25000" dirty="0" err="1"/>
                  <a:t>j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dirty="0"/>
                  <a:t>) is an out of sample prediction.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3D22E2-AC6E-7A42-AD49-2BFEC3F22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13756"/>
              </a:xfrm>
              <a:blipFill>
                <a:blip r:embed="rId3"/>
                <a:stretch>
                  <a:fillRect l="-1229" t="-1344" r="-737" b="-15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078185-41E7-8845-BDA5-6EDB6C45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4799684"/>
            <a:ext cx="1040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Stacking in </a:t>
            </a:r>
            <a:r>
              <a:rPr lang="en-US" dirty="0" err="1">
                <a:effectLst/>
              </a:rPr>
              <a:t>sklearn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Unfortunately, Python does not have stacking algorithms implemented for you </a:t>
            </a:r>
            <a:r>
              <a:rPr lang="en-US" sz="2800" dirty="0">
                <a:sym typeface="Wingdings" pitchFamily="2" charset="2"/>
              </a:rPr>
              <a:t>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ym typeface="Wingdings" pitchFamily="2" charset="2"/>
              </a:rPr>
              <a:t>So how can we do it?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ym typeface="Wingdings" pitchFamily="2" charset="2"/>
              </a:rPr>
              <a:t>We can set it up by ‘manually’ fitting several base models, take the outputs of those models, and fitting the meta model on the outputs of those base models.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ym typeface="Wingdings" pitchFamily="2" charset="2"/>
              </a:rPr>
              <a:t>It’s a model on models!</a:t>
            </a:r>
            <a:endParaRPr lang="en-US" sz="2800" dirty="0"/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43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453242"/>
            <a:ext cx="10327008" cy="4323089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General Review of Methods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Stacking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 Regression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When is it appropriate to perform a regression method? What regression models have we learned? </a:t>
            </a:r>
          </a:p>
          <a:p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Linear Regression (simple, multiple, polynomial, interactions,  </a:t>
            </a:r>
            <a:br>
              <a:rPr lang="en-US" sz="2800" dirty="0"/>
            </a:br>
            <a:r>
              <a:rPr lang="en-US" sz="2800" dirty="0"/>
              <a:t> model selection, Ridge &amp; Lasso, etc...)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i="1" dirty="0"/>
              <a:t>k</a:t>
            </a:r>
            <a:r>
              <a:rPr lang="en-US" sz="2800" dirty="0"/>
              <a:t>-NN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Regression Trees</a:t>
            </a:r>
          </a:p>
          <a:p>
            <a:r>
              <a:rPr lang="en-US" dirty="0"/>
              <a:t>What is the main difference between these two types of models (advantages and disadvantages)? When should you use each method?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Classification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When is it appropriate to perform a classification method? What classification models have we learned?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Logistic Regression: same details as linear regression apply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i="1" dirty="0"/>
              <a:t>k</a:t>
            </a:r>
            <a:r>
              <a:rPr lang="en-US" sz="2800" dirty="0"/>
              <a:t>-NN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Discriminant Analysis: LDA/QDA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Classification Trees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SVM </a:t>
            </a:r>
          </a:p>
          <a:p>
            <a:r>
              <a:rPr lang="en-US" sz="2800" dirty="0"/>
              <a:t>What is the main difference between these two types of models (advantages and disadvantages)? When should you use each method?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3: Ensemble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What does it mean for a model to be an ensemble method?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Bagging Trees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Random Forests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Boosting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Stacking Models (coming today)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approach does each model take to improve prediction accuracy?</a:t>
            </a:r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and Forests of Trees (cont.)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4" y="891250"/>
            <a:ext cx="10799179" cy="5509550"/>
          </a:xfrm>
        </p:spPr>
        <p:txBody>
          <a:bodyPr/>
          <a:lstStyle/>
          <a:p>
            <a:r>
              <a:rPr lang="en-US" sz="2400" u="sng" dirty="0"/>
              <a:t>Bagging: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ensemble of full trees, each trained on a bootstrap sample of the training set;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“average” the predictions</a:t>
            </a:r>
          </a:p>
          <a:p>
            <a:r>
              <a:rPr lang="en-US" sz="2400" dirty="0"/>
              <a:t> </a:t>
            </a:r>
          </a:p>
          <a:p>
            <a:r>
              <a:rPr lang="en-US" sz="2400" u="sng" dirty="0"/>
              <a:t>Random forest: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ensemble of full trees, each trained on a bootstrap sample of the training set;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each tree and each split, randomly select a subset of predictors, choose a predictor from this subset for splitting;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the predictions </a:t>
            </a:r>
          </a:p>
          <a:p>
            <a:endParaRPr lang="en-US" sz="2400" dirty="0"/>
          </a:p>
          <a:p>
            <a:r>
              <a:rPr lang="en-US" sz="2400" dirty="0"/>
              <a:t>Note that the ensemble building aspects of both method are embarrassingly parallel!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and Forests of Trees (cont.)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4" y="891250"/>
            <a:ext cx="10799179" cy="5509550"/>
          </a:xfrm>
        </p:spPr>
        <p:txBody>
          <a:bodyPr/>
          <a:lstStyle/>
          <a:p>
            <a:r>
              <a:rPr lang="en-US" sz="2400" u="sng" dirty="0"/>
              <a:t>Boosting: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Iteratively build a model from lots of little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subsequent model predicts the residuals from the previous model, overweighting the large residuals.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u="sng" dirty="0"/>
              <a:t>Neural Networks: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layers of models based on overly simple “neurons” of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back-propagation to efficiently communicate between output of models to update earlier models.</a:t>
            </a:r>
          </a:p>
          <a:p>
            <a:endParaRPr lang="en-US" sz="2400" dirty="0"/>
          </a:p>
          <a:p>
            <a:r>
              <a:rPr lang="en-US" sz="2400" dirty="0"/>
              <a:t>These methods are not as easily parallelizable.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0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Stacking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27" y="891250"/>
            <a:ext cx="10125307" cy="5509550"/>
          </a:xfrm>
        </p:spPr>
        <p:txBody>
          <a:bodyPr/>
          <a:lstStyle/>
          <a:p>
            <a:r>
              <a:rPr lang="en-US" sz="2600" dirty="0"/>
              <a:t>For each of our ensemble methods so far (besides Neural Networks), we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Fit the base model on the same type (regression trees, for example).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Combined the predictions in a naïve way.</a:t>
            </a:r>
          </a:p>
          <a:p>
            <a:endParaRPr lang="en-US" sz="2600" dirty="0"/>
          </a:p>
          <a:p>
            <a:r>
              <a:rPr lang="en-US" sz="2600" dirty="0"/>
              <a:t>Stacking is a way to generalize the </a:t>
            </a:r>
            <a:r>
              <a:rPr lang="en-US" sz="2600" dirty="0" err="1"/>
              <a:t>ensembling</a:t>
            </a:r>
            <a:r>
              <a:rPr lang="en-US" sz="2600" dirty="0"/>
              <a:t> approach to combine outputs of various types of model, and improves on the combination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4611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10053</TotalTime>
  <Words>836</Words>
  <Application>Microsoft Macintosh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Karla</vt:lpstr>
      <vt:lpstr>Wingdings</vt:lpstr>
      <vt:lpstr>GEC_template</vt:lpstr>
      <vt:lpstr>Lecture 21: Stacking</vt:lpstr>
      <vt:lpstr>Outline </vt:lpstr>
      <vt:lpstr>Module 1: Regression Methods  </vt:lpstr>
      <vt:lpstr>Module 2: Classification Methods  </vt:lpstr>
      <vt:lpstr>Module 3: Ensemble Methods  </vt:lpstr>
      <vt:lpstr>Bags and Forests of Trees (cont.) </vt:lpstr>
      <vt:lpstr>Bags and Forests of Trees (cont.) </vt:lpstr>
      <vt:lpstr>Stacking</vt:lpstr>
      <vt:lpstr>Motivation for Stacking</vt:lpstr>
      <vt:lpstr>Motivation for Stacking </vt:lpstr>
      <vt:lpstr>Stacked Generalization </vt:lpstr>
      <vt:lpstr>Stacking: an Illustration</vt:lpstr>
      <vt:lpstr>Stacked Generalization </vt:lpstr>
      <vt:lpstr>Stacking: General Guidelines </vt:lpstr>
      <vt:lpstr>Stacking: Subsemble Approach </vt:lpstr>
      <vt:lpstr>Stacking in sklearn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331</cp:revision>
  <cp:lastPrinted>2018-11-19T17:02:34Z</cp:lastPrinted>
  <dcterms:created xsi:type="dcterms:W3CDTF">2018-07-11T02:31:23Z</dcterms:created>
  <dcterms:modified xsi:type="dcterms:W3CDTF">2018-11-26T17:24:50Z</dcterms:modified>
</cp:coreProperties>
</file>